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F30743-656F-46A0-9C49-115759F74EF1}" v="3" dt="2023-03-27T16:19:31.2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9" autoAdjust="0"/>
    <p:restoredTop sz="94660"/>
  </p:normalViewPr>
  <p:slideViewPr>
    <p:cSldViewPr snapToGrid="0">
      <p:cViewPr varScale="1">
        <p:scale>
          <a:sx n="81" d="100"/>
          <a:sy n="81" d="100"/>
        </p:scale>
        <p:origin x="71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bhamitakanungo ." userId="178e639cbb315bd2" providerId="LiveId" clId="{12F30743-656F-46A0-9C49-115759F74EF1}"/>
    <pc:docChg chg="undo custSel modSld">
      <pc:chgData name="subhamitakanungo ." userId="178e639cbb315bd2" providerId="LiveId" clId="{12F30743-656F-46A0-9C49-115759F74EF1}" dt="2023-03-27T16:25:48.105" v="55" actId="255"/>
      <pc:docMkLst>
        <pc:docMk/>
      </pc:docMkLst>
      <pc:sldChg chg="addSp delSp modSp mod">
        <pc:chgData name="subhamitakanungo ." userId="178e639cbb315bd2" providerId="LiveId" clId="{12F30743-656F-46A0-9C49-115759F74EF1}" dt="2023-03-27T16:25:27.993" v="54" actId="255"/>
        <pc:sldMkLst>
          <pc:docMk/>
          <pc:sldMk cId="4186438443" sldId="262"/>
        </pc:sldMkLst>
        <pc:spChg chg="mod">
          <ac:chgData name="subhamitakanungo ." userId="178e639cbb315bd2" providerId="LiveId" clId="{12F30743-656F-46A0-9C49-115759F74EF1}" dt="2023-03-27T16:25:27.993" v="54" actId="255"/>
          <ac:spMkLst>
            <pc:docMk/>
            <pc:sldMk cId="4186438443" sldId="262"/>
            <ac:spMk id="6" creationId="{07EE9A2A-8040-BDB1-2607-060C6C2517F7}"/>
          </ac:spMkLst>
        </pc:spChg>
        <pc:picChg chg="add mod">
          <ac:chgData name="subhamitakanungo ." userId="178e639cbb315bd2" providerId="LiveId" clId="{12F30743-656F-46A0-9C49-115759F74EF1}" dt="2023-03-27T16:23:59.507" v="52" actId="14100"/>
          <ac:picMkLst>
            <pc:docMk/>
            <pc:sldMk cId="4186438443" sldId="262"/>
            <ac:picMk id="4" creationId="{4D8B6800-47D2-1812-3DC9-6B489F3AEDDA}"/>
          </ac:picMkLst>
        </pc:picChg>
        <pc:picChg chg="del">
          <ac:chgData name="subhamitakanungo ." userId="178e639cbb315bd2" providerId="LiveId" clId="{12F30743-656F-46A0-9C49-115759F74EF1}" dt="2023-03-27T16:19:18.459" v="14" actId="478"/>
          <ac:picMkLst>
            <pc:docMk/>
            <pc:sldMk cId="4186438443" sldId="262"/>
            <ac:picMk id="8" creationId="{751BB07A-06E1-ED17-4D4A-B3861520C414}"/>
          </ac:picMkLst>
        </pc:picChg>
      </pc:sldChg>
      <pc:sldChg chg="modSp mod">
        <pc:chgData name="subhamitakanungo ." userId="178e639cbb315bd2" providerId="LiveId" clId="{12F30743-656F-46A0-9C49-115759F74EF1}" dt="2023-03-27T16:25:19.329" v="53" actId="255"/>
        <pc:sldMkLst>
          <pc:docMk/>
          <pc:sldMk cId="1260780281" sldId="263"/>
        </pc:sldMkLst>
        <pc:spChg chg="mod">
          <ac:chgData name="subhamitakanungo ." userId="178e639cbb315bd2" providerId="LiveId" clId="{12F30743-656F-46A0-9C49-115759F74EF1}" dt="2023-03-27T16:25:19.329" v="53" actId="255"/>
          <ac:spMkLst>
            <pc:docMk/>
            <pc:sldMk cId="1260780281" sldId="263"/>
            <ac:spMk id="6" creationId="{07EE9A2A-8040-BDB1-2607-060C6C2517F7}"/>
          </ac:spMkLst>
        </pc:spChg>
      </pc:sldChg>
      <pc:sldChg chg="modSp mod">
        <pc:chgData name="subhamitakanungo ." userId="178e639cbb315bd2" providerId="LiveId" clId="{12F30743-656F-46A0-9C49-115759F74EF1}" dt="2023-03-27T16:25:48.105" v="55" actId="255"/>
        <pc:sldMkLst>
          <pc:docMk/>
          <pc:sldMk cId="1672254347" sldId="266"/>
        </pc:sldMkLst>
        <pc:spChg chg="mod">
          <ac:chgData name="subhamitakanungo ." userId="178e639cbb315bd2" providerId="LiveId" clId="{12F30743-656F-46A0-9C49-115759F74EF1}" dt="2023-03-27T16:25:48.105" v="55" actId="255"/>
          <ac:spMkLst>
            <pc:docMk/>
            <pc:sldMk cId="1672254347" sldId="266"/>
            <ac:spMk id="6" creationId="{07EE9A2A-8040-BDB1-2607-060C6C2517F7}"/>
          </ac:spMkLst>
        </pc:spChg>
      </pc:sldChg>
      <pc:sldChg chg="addSp delSp modSp mod">
        <pc:chgData name="subhamitakanungo ." userId="178e639cbb315bd2" providerId="LiveId" clId="{12F30743-656F-46A0-9C49-115759F74EF1}" dt="2023-03-26T14:01:10.368" v="11" actId="478"/>
        <pc:sldMkLst>
          <pc:docMk/>
          <pc:sldMk cId="1242673218" sldId="267"/>
        </pc:sldMkLst>
        <pc:picChg chg="add del mod">
          <ac:chgData name="subhamitakanungo ." userId="178e639cbb315bd2" providerId="LiveId" clId="{12F30743-656F-46A0-9C49-115759F74EF1}" dt="2023-03-26T14:01:10.368" v="11" actId="478"/>
          <ac:picMkLst>
            <pc:docMk/>
            <pc:sldMk cId="1242673218" sldId="267"/>
            <ac:picMk id="6" creationId="{0674E037-1D20-02F6-C2C0-A253D525818D}"/>
          </ac:picMkLst>
        </pc:picChg>
      </pc:sldChg>
      <pc:sldChg chg="modSp mod">
        <pc:chgData name="subhamitakanungo ." userId="178e639cbb315bd2" providerId="LiveId" clId="{12F30743-656F-46A0-9C49-115759F74EF1}" dt="2023-03-26T14:09:30.844" v="13" actId="255"/>
        <pc:sldMkLst>
          <pc:docMk/>
          <pc:sldMk cId="1709814138" sldId="269"/>
        </pc:sldMkLst>
        <pc:spChg chg="mod">
          <ac:chgData name="subhamitakanungo ." userId="178e639cbb315bd2" providerId="LiveId" clId="{12F30743-656F-46A0-9C49-115759F74EF1}" dt="2023-03-26T14:09:30.844" v="13" actId="255"/>
          <ac:spMkLst>
            <pc:docMk/>
            <pc:sldMk cId="1709814138" sldId="269"/>
            <ac:spMk id="3" creationId="{569C3849-E30F-BB0D-382F-F9A65C4941DF}"/>
          </ac:spMkLst>
        </pc:spChg>
      </pc:sldChg>
      <pc:sldChg chg="modSp mod">
        <pc:chgData name="subhamitakanungo ." userId="178e639cbb315bd2" providerId="LiveId" clId="{12F30743-656F-46A0-9C49-115759F74EF1}" dt="2023-03-25T11:07:04.438" v="0" actId="1076"/>
        <pc:sldMkLst>
          <pc:docMk/>
          <pc:sldMk cId="4119181847" sldId="270"/>
        </pc:sldMkLst>
        <pc:picChg chg="mod">
          <ac:chgData name="subhamitakanungo ." userId="178e639cbb315bd2" providerId="LiveId" clId="{12F30743-656F-46A0-9C49-115759F74EF1}" dt="2023-03-25T11:07:04.438" v="0" actId="1076"/>
          <ac:picMkLst>
            <pc:docMk/>
            <pc:sldMk cId="4119181847" sldId="270"/>
            <ac:picMk id="6" creationId="{DE22FA2E-8FA9-830D-0751-24ECB2DE9D65}"/>
          </ac:picMkLst>
        </pc:picChg>
      </pc:sldChg>
    </pc:docChg>
  </pc:docChgLst>
</pc:chgInfo>
</file>

<file path=ppt/media/image1.pn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B32DAD78-4344-499C-AD82-8D4C82B47390}" type="datetimeFigureOut">
              <a:rPr lang="en-IN" smtClean="0"/>
              <a:t>27-03-2023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012080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27-03-2023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2210177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27-03-2023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39439329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27-03-2023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79555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27-03-2023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6167296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32DAD78-4344-499C-AD82-8D4C82B47390}" type="datetimeFigureOut">
              <a:rPr lang="en-IN" smtClean="0"/>
              <a:t>27-03-2023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310620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32DAD78-4344-499C-AD82-8D4C82B47390}" type="datetimeFigureOut">
              <a:rPr lang="en-IN" smtClean="0"/>
              <a:t>27-03-2023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41399783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2DAD78-4344-499C-AD82-8D4C82B47390}" type="datetimeFigureOut">
              <a:rPr lang="en-IN" smtClean="0"/>
              <a:t>27-03-2023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40948768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2DAD78-4344-499C-AD82-8D4C82B47390}" type="datetimeFigureOut">
              <a:rPr lang="en-IN" smtClean="0"/>
              <a:t>27-03-2023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2360239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2DAD78-4344-499C-AD82-8D4C82B47390}" type="datetimeFigureOut">
              <a:rPr lang="en-IN" smtClean="0"/>
              <a:t>27-03-2023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825212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32DAD78-4344-499C-AD82-8D4C82B47390}" type="datetimeFigureOut">
              <a:rPr lang="en-IN" smtClean="0"/>
              <a:t>27-03-2023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2350449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32DAD78-4344-499C-AD82-8D4C82B47390}" type="datetimeFigureOut">
              <a:rPr lang="en-IN" smtClean="0"/>
              <a:t>27-03-2023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580610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32DAD78-4344-499C-AD82-8D4C82B47390}" type="datetimeFigureOut">
              <a:rPr lang="en-IN" smtClean="0"/>
              <a:t>27-03-2023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291600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32DAD78-4344-499C-AD82-8D4C82B47390}" type="datetimeFigureOut">
              <a:rPr lang="en-IN" smtClean="0"/>
              <a:t>27-03-2023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2216074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2DAD78-4344-499C-AD82-8D4C82B47390}" type="datetimeFigureOut">
              <a:rPr lang="en-IN" smtClean="0"/>
              <a:t>27-03-2023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619745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27-03-2023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635484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27-03-2023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792361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B32DAD78-4344-499C-AD82-8D4C82B47390}" type="datetimeFigureOut">
              <a:rPr lang="en-IN" smtClean="0"/>
              <a:t>27-03-2023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C64B495-83C8-482A-9A0B-365285242EC2}" type="slidenum">
              <a:rPr lang="en-IN" smtClean="0"/>
              <a:t>‹#›</a:t>
            </a:fld>
            <a:endParaRPr lang="en-IN"/>
          </a:p>
        </p:txBody>
      </p:sp>
    </p:spTree>
    <p:extLst>
      <p:ext uri="{BB962C8B-B14F-4D97-AF65-F5344CB8AC3E}">
        <p14:creationId xmlns:p14="http://schemas.microsoft.com/office/powerpoint/2010/main" val="2822468790"/>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bin"/><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hyperlink" Target="https://courses.telusko.com/learn/Python" TargetMode="External"/><Relationship Id="rId2" Type="http://schemas.openxmlformats.org/officeDocument/2006/relationships/hyperlink" Target="https://github.com/topics/atm-python-project"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4B33A-F3E6-9416-66C6-40C9FA431E68}"/>
              </a:ext>
            </a:extLst>
          </p:cNvPr>
          <p:cNvSpPr>
            <a:spLocks noGrp="1"/>
          </p:cNvSpPr>
          <p:nvPr>
            <p:ph type="title"/>
          </p:nvPr>
        </p:nvSpPr>
        <p:spPr>
          <a:xfrm>
            <a:off x="311086" y="365125"/>
            <a:ext cx="4911364" cy="1325563"/>
          </a:xfrm>
        </p:spPr>
        <p:txBody>
          <a:bodyPr>
            <a:normAutofit fontScale="90000"/>
          </a:bodyPr>
          <a:lstStyle/>
          <a:p>
            <a:r>
              <a:rPr lang="en-US" dirty="0">
                <a:ln w="0"/>
                <a:solidFill>
                  <a:schemeClr val="accent1"/>
                </a:solidFill>
                <a:effectLst>
                  <a:outerShdw blurRad="38100" dist="25400" dir="5400000" algn="ctr" rotWithShape="0">
                    <a:srgbClr val="6E747A">
                      <a:alpha val="43000"/>
                    </a:srgbClr>
                  </a:outerShdw>
                </a:effectLst>
              </a:rPr>
              <a:t>ATM using Python</a:t>
            </a:r>
            <a:endParaRPr lang="en-IN" dirty="0">
              <a:ln w="0"/>
              <a:solidFill>
                <a:schemeClr val="accent1"/>
              </a:solidFill>
              <a:effectLst>
                <a:outerShdw blurRad="38100" dist="25400" dir="5400000" algn="ctr" rotWithShape="0">
                  <a:srgbClr val="6E747A">
                    <a:alpha val="43000"/>
                  </a:srgbClr>
                </a:outerShdw>
              </a:effectLst>
            </a:endParaRPr>
          </a:p>
        </p:txBody>
      </p:sp>
      <p:sp>
        <p:nvSpPr>
          <p:cNvPr id="3" name="Subtitle 2">
            <a:extLst>
              <a:ext uri="{FF2B5EF4-FFF2-40B4-BE49-F238E27FC236}">
                <a16:creationId xmlns:a16="http://schemas.microsoft.com/office/drawing/2014/main" id="{7E037449-06E8-CFB7-86CE-13C4456D08A1}"/>
              </a:ext>
            </a:extLst>
          </p:cNvPr>
          <p:cNvSpPr>
            <a:spLocks noGrp="1"/>
          </p:cNvSpPr>
          <p:nvPr>
            <p:ph idx="1"/>
          </p:nvPr>
        </p:nvSpPr>
        <p:spPr/>
        <p:txBody>
          <a:bodyPr>
            <a:normAutofit fontScale="77500" lnSpcReduction="20000"/>
          </a:bodyPr>
          <a:lstStyle/>
          <a:p>
            <a:endParaRPr lang="en-US" u="sng" dirty="0"/>
          </a:p>
          <a:p>
            <a:endParaRPr lang="en-US" u="sng" dirty="0"/>
          </a:p>
          <a:p>
            <a:pPr algn="l"/>
            <a:endParaRPr lang="en-US" u="sng" dirty="0"/>
          </a:p>
          <a:p>
            <a:pPr marL="0" indent="0" algn="l">
              <a:buNone/>
            </a:pPr>
            <a:r>
              <a:rPr lang="en-US" u="sng" dirty="0"/>
              <a:t>Under Guidance of :</a:t>
            </a:r>
          </a:p>
          <a:p>
            <a:pPr marL="0" indent="0">
              <a:buNone/>
            </a:pP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                </a:t>
            </a:r>
            <a:endParaRPr lang="en-US" dirty="0"/>
          </a:p>
          <a:p>
            <a:pPr marL="0" indent="0" algn="l">
              <a:buNone/>
            </a:pPr>
            <a:endParaRPr lang="en-US" u="sng" dirty="0"/>
          </a:p>
          <a:p>
            <a:pPr marL="0" indent="0" algn="l">
              <a:buNone/>
            </a:pPr>
            <a:r>
              <a:rPr lang="en-US" u="sng" dirty="0"/>
              <a:t>Submitted By:</a:t>
            </a:r>
          </a:p>
          <a:p>
            <a:pPr marL="0" indent="0" algn="l">
              <a:buNone/>
            </a:pPr>
            <a:endParaRPr lang="en-US" u="sng" dirty="0"/>
          </a:p>
          <a:p>
            <a:pPr marL="342900" indent="-342900" algn="l">
              <a:buFont typeface="Wingdings" panose="05000000000000000000" pitchFamily="2" charset="2"/>
              <a:buChar char="Ø"/>
            </a:pPr>
            <a:r>
              <a:rPr lang="en-US" dirty="0">
                <a:solidFill>
                  <a:schemeClr val="accent1"/>
                </a:solidFill>
              </a:rPr>
              <a:t>Shalinee K</a:t>
            </a:r>
          </a:p>
          <a:p>
            <a:pPr marL="342900" indent="-342900" algn="l">
              <a:buFont typeface="Wingdings" panose="05000000000000000000" pitchFamily="2" charset="2"/>
              <a:buChar char="Ø"/>
            </a:pPr>
            <a:r>
              <a:rPr lang="en-US" dirty="0">
                <a:solidFill>
                  <a:schemeClr val="accent1"/>
                </a:solidFill>
              </a:rPr>
              <a:t>Subhamita K</a:t>
            </a:r>
          </a:p>
          <a:p>
            <a:pPr marL="342900" indent="-342900" algn="l">
              <a:buFont typeface="Wingdings" panose="05000000000000000000" pitchFamily="2" charset="2"/>
              <a:buChar char="Ø"/>
            </a:pPr>
            <a:r>
              <a:rPr lang="en-US" dirty="0">
                <a:solidFill>
                  <a:schemeClr val="accent1"/>
                </a:solidFill>
              </a:rPr>
              <a:t>Chinmayee N</a:t>
            </a:r>
          </a:p>
          <a:p>
            <a:pPr marL="342900" indent="-342900" algn="l">
              <a:buFont typeface="Wingdings" panose="05000000000000000000" pitchFamily="2" charset="2"/>
              <a:buChar char="Ø"/>
            </a:pPr>
            <a:r>
              <a:rPr lang="en-US" dirty="0">
                <a:solidFill>
                  <a:schemeClr val="accent1"/>
                </a:solidFill>
              </a:rPr>
              <a:t>Prakash T</a:t>
            </a:r>
          </a:p>
        </p:txBody>
      </p:sp>
      <p:pic>
        <p:nvPicPr>
          <p:cNvPr id="12" name="Picture 11">
            <a:extLst>
              <a:ext uri="{FF2B5EF4-FFF2-40B4-BE49-F238E27FC236}">
                <a16:creationId xmlns:a16="http://schemas.microsoft.com/office/drawing/2014/main" id="{2A72772A-60EF-7FFC-997C-6456CFE1D5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1642" y="0"/>
            <a:ext cx="6858000" cy="6858000"/>
          </a:xfrm>
          <a:prstGeom prst="rect">
            <a:avLst/>
          </a:prstGeom>
        </p:spPr>
      </p:pic>
      <p:sp>
        <p:nvSpPr>
          <p:cNvPr id="6" name="Rectangle 5">
            <a:extLst>
              <a:ext uri="{FF2B5EF4-FFF2-40B4-BE49-F238E27FC236}">
                <a16:creationId xmlns:a16="http://schemas.microsoft.com/office/drawing/2014/main" id="{C9EB1EB7-EFA2-F563-9EA4-C6D4C1C3B905}"/>
              </a:ext>
            </a:extLst>
          </p:cNvPr>
          <p:cNvSpPr/>
          <p:nvPr/>
        </p:nvSpPr>
        <p:spPr>
          <a:xfrm>
            <a:off x="1120001" y="3429001"/>
            <a:ext cx="3375800" cy="461665"/>
          </a:xfrm>
          <a:prstGeom prst="rect">
            <a:avLst/>
          </a:prstGeom>
          <a:noFill/>
        </p:spPr>
        <p:txBody>
          <a:bodyPr wrap="square" lIns="91440" tIns="45720" rIns="91440" bIns="45720">
            <a:spAutoFit/>
          </a:bodyPr>
          <a:lstStyle/>
          <a:p>
            <a:pPr algn="ctr"/>
            <a:r>
              <a:rPr lang="en-US" sz="2400" b="0" cap="none" spc="0" dirty="0">
                <a:ln w="0"/>
                <a:solidFill>
                  <a:schemeClr val="accent1"/>
                </a:solidFill>
                <a:effectLst>
                  <a:outerShdw blurRad="38100" dist="25400" dir="5400000" algn="ctr" rotWithShape="0">
                    <a:srgbClr val="6E747A">
                      <a:alpha val="43000"/>
                    </a:srgbClr>
                  </a:outerShdw>
                </a:effectLst>
              </a:rPr>
              <a:t>Shalini Kumari</a:t>
            </a:r>
            <a:endParaRPr lang="en-IN" sz="24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6809462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id="{07EE9A2A-8040-BDB1-2607-060C6C2517F7}"/>
              </a:ext>
            </a:extLst>
          </p:cNvPr>
          <p:cNvSpPr>
            <a:spLocks noGrp="1"/>
          </p:cNvSpPr>
          <p:nvPr>
            <p:ph idx="1"/>
          </p:nvPr>
        </p:nvSpPr>
        <p:spPr/>
        <p:txBody>
          <a:bodyPr>
            <a:normAutofit lnSpcReduction="1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dirty="0"/>
              <a:t>The user chose option 4 to check their account balance. They were prompted to enter their PIN and after providing the correct PIN, the ATM displays a message indicating "YOUR BALANCE IS 30000" which shows the current balance in the user's account.</a:t>
            </a:r>
          </a:p>
        </p:txBody>
      </p:sp>
      <p:pic>
        <p:nvPicPr>
          <p:cNvPr id="5" name="Picture 4">
            <a:extLst>
              <a:ext uri="{FF2B5EF4-FFF2-40B4-BE49-F238E27FC236}">
                <a16:creationId xmlns:a16="http://schemas.microsoft.com/office/drawing/2014/main" id="{FA90B2C0-E3F2-3AB5-D241-09BCD39CDA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000" y="1690688"/>
            <a:ext cx="9952000" cy="2504240"/>
          </a:xfrm>
          <a:prstGeom prst="rect">
            <a:avLst/>
          </a:prstGeom>
        </p:spPr>
      </p:pic>
    </p:spTree>
    <p:extLst>
      <p:ext uri="{BB962C8B-B14F-4D97-AF65-F5344CB8AC3E}">
        <p14:creationId xmlns:p14="http://schemas.microsoft.com/office/powerpoint/2010/main" val="16722543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58392-C190-4552-8660-BFD779B616A3}"/>
              </a:ext>
            </a:extLst>
          </p:cNvPr>
          <p:cNvSpPr>
            <a:spLocks noGrp="1"/>
          </p:cNvSpPr>
          <p:nvPr>
            <p:ph type="title"/>
          </p:nvPr>
        </p:nvSpPr>
        <p:spPr>
          <a:xfrm>
            <a:off x="7711126" y="365125"/>
            <a:ext cx="3642674" cy="1325563"/>
          </a:xfrm>
        </p:spPr>
        <p:txBody>
          <a:bodyPr/>
          <a:lstStyle/>
          <a:p>
            <a:pPr algn="ctr"/>
            <a:r>
              <a:rPr lang="en-IN" u="sng" dirty="0">
                <a:ln w="0"/>
                <a:solidFill>
                  <a:schemeClr val="accent1"/>
                </a:solidFill>
                <a:effectLst>
                  <a:outerShdw blurRad="38100" dist="25400" dir="5400000" algn="ctr" rotWithShape="0">
                    <a:srgbClr val="6E747A">
                      <a:alpha val="43000"/>
                    </a:srgbClr>
                  </a:outerShdw>
                </a:effectLst>
              </a:rPr>
              <a:t>DEMO</a:t>
            </a:r>
          </a:p>
        </p:txBody>
      </p:sp>
      <p:graphicFrame>
        <p:nvGraphicFramePr>
          <p:cNvPr id="4" name="Content Placeholder 3">
            <a:extLst>
              <a:ext uri="{FF2B5EF4-FFF2-40B4-BE49-F238E27FC236}">
                <a16:creationId xmlns:a16="http://schemas.microsoft.com/office/drawing/2014/main" id="{3AFFC6F7-09C5-8B36-7A4D-7868B2E2F3BC}"/>
              </a:ext>
            </a:extLst>
          </p:cNvPr>
          <p:cNvGraphicFramePr>
            <a:graphicFrameLocks noGrp="1" noChangeAspect="1"/>
          </p:cNvGraphicFramePr>
          <p:nvPr>
            <p:ph idx="1"/>
            <p:extLst>
              <p:ext uri="{D42A27DB-BD31-4B8C-83A1-F6EECF244321}">
                <p14:modId xmlns:p14="http://schemas.microsoft.com/office/powerpoint/2010/main" val="3492027919"/>
              </p:ext>
            </p:extLst>
          </p:nvPr>
        </p:nvGraphicFramePr>
        <p:xfrm>
          <a:off x="8239026" y="2760540"/>
          <a:ext cx="2961587" cy="1676284"/>
        </p:xfrm>
        <a:graphic>
          <a:graphicData uri="http://schemas.openxmlformats.org/presentationml/2006/ole">
            <mc:AlternateContent xmlns:mc="http://schemas.openxmlformats.org/markup-compatibility/2006">
              <mc:Choice xmlns:v="urn:schemas-microsoft-com:vml" Requires="v">
                <p:oleObj name="Packager Shell Object" showAsIcon="1" r:id="rId2" imgW="914400" imgH="792417" progId="Package">
                  <p:embed/>
                </p:oleObj>
              </mc:Choice>
              <mc:Fallback>
                <p:oleObj name="Packager Shell Object" showAsIcon="1" r:id="rId2" imgW="914400" imgH="792417" progId="Package">
                  <p:embed/>
                  <p:pic>
                    <p:nvPicPr>
                      <p:cNvPr id="4" name="Content Placeholder 3">
                        <a:extLst>
                          <a:ext uri="{FF2B5EF4-FFF2-40B4-BE49-F238E27FC236}">
                            <a16:creationId xmlns:a16="http://schemas.microsoft.com/office/drawing/2014/main" id="{3AFFC6F7-09C5-8B36-7A4D-7868B2E2F3BC}"/>
                          </a:ext>
                        </a:extLst>
                      </p:cNvPr>
                      <p:cNvPicPr/>
                      <p:nvPr/>
                    </p:nvPicPr>
                    <p:blipFill>
                      <a:blip r:embed="rId3"/>
                      <a:stretch>
                        <a:fillRect/>
                      </a:stretch>
                    </p:blipFill>
                    <p:spPr>
                      <a:xfrm>
                        <a:off x="8239026" y="2760540"/>
                        <a:ext cx="2961587" cy="1676284"/>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62F80506-BDA7-6E67-1BE7-A786E33B41B4}"/>
              </a:ext>
            </a:extLst>
          </p:cNvPr>
          <p:cNvSpPr txBox="1"/>
          <p:nvPr/>
        </p:nvSpPr>
        <p:spPr>
          <a:xfrm>
            <a:off x="7711126" y="2083324"/>
            <a:ext cx="3642674" cy="646331"/>
          </a:xfrm>
          <a:prstGeom prst="rect">
            <a:avLst/>
          </a:prstGeom>
          <a:noFill/>
        </p:spPr>
        <p:txBody>
          <a:bodyPr wrap="square" rtlCol="0">
            <a:spAutoFit/>
          </a:bodyPr>
          <a:lstStyle/>
          <a:p>
            <a:pPr algn="ctr"/>
            <a:r>
              <a:rPr lang="en-IN" dirty="0"/>
              <a:t>                                                                             Double click on object to view file</a:t>
            </a:r>
          </a:p>
        </p:txBody>
      </p:sp>
      <p:pic>
        <p:nvPicPr>
          <p:cNvPr id="5" name="Picture 4">
            <a:extLst>
              <a:ext uri="{FF2B5EF4-FFF2-40B4-BE49-F238E27FC236}">
                <a16:creationId xmlns:a16="http://schemas.microsoft.com/office/drawing/2014/main" id="{697BB7F7-8079-FEBA-36A3-746AAC5436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231118" cy="6858000"/>
          </a:xfrm>
          <a:prstGeom prst="rect">
            <a:avLst/>
          </a:prstGeom>
        </p:spPr>
      </p:pic>
    </p:spTree>
    <p:extLst>
      <p:ext uri="{BB962C8B-B14F-4D97-AF65-F5344CB8AC3E}">
        <p14:creationId xmlns:p14="http://schemas.microsoft.com/office/powerpoint/2010/main" val="1242673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B8F8F-D9FD-D9B7-AB13-E298D8925812}"/>
              </a:ext>
            </a:extLst>
          </p:cNvPr>
          <p:cNvSpPr>
            <a:spLocks noGrp="1"/>
          </p:cNvSpPr>
          <p:nvPr>
            <p:ph type="title"/>
          </p:nvPr>
        </p:nvSpPr>
        <p:spPr>
          <a:xfrm flipH="1">
            <a:off x="5901179" y="365125"/>
            <a:ext cx="5344998" cy="718957"/>
          </a:xfrm>
        </p:spPr>
        <p:txBody>
          <a:bodyPr>
            <a:normAutofit fontScale="90000"/>
          </a:bodyPr>
          <a:lstStyle/>
          <a:p>
            <a:pPr algn="ctr"/>
            <a:r>
              <a:rPr lang="en-IN" u="sng" dirty="0">
                <a:ln w="0"/>
                <a:solidFill>
                  <a:schemeClr val="accent1"/>
                </a:solidFill>
                <a:effectLst>
                  <a:outerShdw blurRad="38100" dist="25400" dir="5400000" algn="ctr" rotWithShape="0">
                    <a:srgbClr val="6E747A">
                      <a:alpha val="43000"/>
                    </a:srgbClr>
                  </a:outerShdw>
                </a:effectLst>
              </a:rPr>
              <a:t>REFERENCES</a:t>
            </a:r>
          </a:p>
        </p:txBody>
      </p:sp>
      <p:sp>
        <p:nvSpPr>
          <p:cNvPr id="3" name="Content Placeholder 2">
            <a:extLst>
              <a:ext uri="{FF2B5EF4-FFF2-40B4-BE49-F238E27FC236}">
                <a16:creationId xmlns:a16="http://schemas.microsoft.com/office/drawing/2014/main" id="{569C3849-E30F-BB0D-382F-F9A65C4941DF}"/>
              </a:ext>
            </a:extLst>
          </p:cNvPr>
          <p:cNvSpPr>
            <a:spLocks noGrp="1"/>
          </p:cNvSpPr>
          <p:nvPr>
            <p:ph idx="1"/>
          </p:nvPr>
        </p:nvSpPr>
        <p:spPr>
          <a:xfrm flipH="1">
            <a:off x="5901179" y="1825625"/>
            <a:ext cx="5825765" cy="1285220"/>
          </a:xfrm>
        </p:spPr>
        <p:txBody>
          <a:bodyPr>
            <a:normAutofit fontScale="77500" lnSpcReduction="20000"/>
          </a:bodyPr>
          <a:lstStyle/>
          <a:p>
            <a:r>
              <a:rPr lang="en-IN" dirty="0">
                <a:hlinkClick r:id="rId2"/>
              </a:rPr>
              <a:t>https://github.com/topics/atm-python-project</a:t>
            </a:r>
            <a:endParaRPr lang="en-IN" dirty="0"/>
          </a:p>
          <a:p>
            <a:endParaRPr lang="en-IN" dirty="0"/>
          </a:p>
          <a:p>
            <a:r>
              <a:rPr lang="en-IN" dirty="0">
                <a:hlinkClick r:id="rId3"/>
              </a:rPr>
              <a:t>https://courses.telusko.com/learn/Python</a:t>
            </a:r>
            <a:endParaRPr lang="en-IN" dirty="0"/>
          </a:p>
          <a:p>
            <a:pPr marL="0" indent="0">
              <a:buNone/>
            </a:pPr>
            <a:endParaRPr lang="en-IN" dirty="0"/>
          </a:p>
        </p:txBody>
      </p:sp>
      <p:pic>
        <p:nvPicPr>
          <p:cNvPr id="11" name="Picture 10">
            <a:extLst>
              <a:ext uri="{FF2B5EF4-FFF2-40B4-BE49-F238E27FC236}">
                <a16:creationId xmlns:a16="http://schemas.microsoft.com/office/drawing/2014/main" id="{27F14EED-6CBF-FA50-79E8-D0F9C1DE16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0"/>
            <a:ext cx="5825766" cy="6858000"/>
          </a:xfrm>
          <a:prstGeom prst="rect">
            <a:avLst/>
          </a:prstGeom>
        </p:spPr>
      </p:pic>
    </p:spTree>
    <p:extLst>
      <p:ext uri="{BB962C8B-B14F-4D97-AF65-F5344CB8AC3E}">
        <p14:creationId xmlns:p14="http://schemas.microsoft.com/office/powerpoint/2010/main" val="20980718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B8F8F-D9FD-D9B7-AB13-E298D8925812}"/>
              </a:ext>
            </a:extLst>
          </p:cNvPr>
          <p:cNvSpPr>
            <a:spLocks noGrp="1"/>
          </p:cNvSpPr>
          <p:nvPr>
            <p:ph type="title"/>
          </p:nvPr>
        </p:nvSpPr>
        <p:spPr/>
        <p:txBody>
          <a:bodyPr/>
          <a:lstStyle/>
          <a:p>
            <a:pPr algn="ctr"/>
            <a:r>
              <a:rPr lang="en-IN" u="sng" dirty="0">
                <a:ln w="0"/>
                <a:solidFill>
                  <a:schemeClr val="accent1"/>
                </a:solidFill>
                <a:effectLst>
                  <a:outerShdw blurRad="38100" dist="25400" dir="5400000" algn="ctr" rotWithShape="0">
                    <a:srgbClr val="6E747A">
                      <a:alpha val="43000"/>
                    </a:srgbClr>
                  </a:outerShdw>
                </a:effectLst>
              </a:rPr>
              <a:t>CONCLUSIONS</a:t>
            </a:r>
          </a:p>
        </p:txBody>
      </p:sp>
      <p:sp>
        <p:nvSpPr>
          <p:cNvPr id="3" name="Content Placeholder 2">
            <a:extLst>
              <a:ext uri="{FF2B5EF4-FFF2-40B4-BE49-F238E27FC236}">
                <a16:creationId xmlns:a16="http://schemas.microsoft.com/office/drawing/2014/main" id="{569C3849-E30F-BB0D-382F-F9A65C4941DF}"/>
              </a:ext>
            </a:extLst>
          </p:cNvPr>
          <p:cNvSpPr>
            <a:spLocks noGrp="1"/>
          </p:cNvSpPr>
          <p:nvPr>
            <p:ph idx="1"/>
          </p:nvPr>
        </p:nvSpPr>
        <p:spPr/>
        <p:txBody>
          <a:bodyPr>
            <a:normAutofit/>
          </a:bodyPr>
          <a:lstStyle/>
          <a:p>
            <a:r>
              <a:rPr lang="en-US" dirty="0"/>
              <a:t>This Python ATM project demonstrates the implementation of basic banking operations such as checking balance, depositing, and withdrawing money. It provides users with a simple interface to interact with an ATM machine, and the project's functionality is built around object-oriented programming principles. This project can be further improved by implementing additional features like transaction history, transfer funds, and user authentication. Overall, this project showcases how Python can be used to create practical applications that provide solutions to real-world problems.</a:t>
            </a:r>
            <a:endParaRPr lang="en-IN" dirty="0"/>
          </a:p>
        </p:txBody>
      </p:sp>
    </p:spTree>
    <p:extLst>
      <p:ext uri="{BB962C8B-B14F-4D97-AF65-F5344CB8AC3E}">
        <p14:creationId xmlns:p14="http://schemas.microsoft.com/office/powerpoint/2010/main" val="17098141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E22FA2E-8FA9-830D-0751-24ECB2DE9D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45996"/>
            <a:ext cx="10821969" cy="5387418"/>
          </a:xfrm>
          <a:prstGeom prst="rect">
            <a:avLst/>
          </a:prstGeom>
        </p:spPr>
      </p:pic>
    </p:spTree>
    <p:extLst>
      <p:ext uri="{BB962C8B-B14F-4D97-AF65-F5344CB8AC3E}">
        <p14:creationId xmlns:p14="http://schemas.microsoft.com/office/powerpoint/2010/main" val="4119181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64DFE-D7A4-365A-C5EE-22ED82B11377}"/>
              </a:ext>
            </a:extLst>
          </p:cNvPr>
          <p:cNvSpPr>
            <a:spLocks noGrp="1"/>
          </p:cNvSpPr>
          <p:nvPr>
            <p:ph type="title"/>
          </p:nvPr>
        </p:nvSpPr>
        <p:spPr>
          <a:xfrm>
            <a:off x="311084" y="365125"/>
            <a:ext cx="5381921" cy="1325563"/>
          </a:xfrm>
        </p:spPr>
        <p:txBody>
          <a:bodyPr/>
          <a:lstStyle/>
          <a:p>
            <a:pPr algn="ctr"/>
            <a:r>
              <a:rPr lang="en-US" sz="4900" u="sng" dirty="0">
                <a:ln w="0"/>
                <a:solidFill>
                  <a:schemeClr val="accent1"/>
                </a:solidFill>
                <a:effectLst>
                  <a:outerShdw blurRad="38100" dist="25400" dir="5400000" algn="ctr" rotWithShape="0">
                    <a:srgbClr val="6E747A">
                      <a:alpha val="43000"/>
                    </a:srgbClr>
                  </a:outerShdw>
                </a:effectLst>
              </a:rPr>
              <a:t>I</a:t>
            </a:r>
            <a:r>
              <a:rPr lang="en-IN" sz="4900" u="sng" dirty="0">
                <a:ln w="0"/>
                <a:solidFill>
                  <a:schemeClr val="accent1"/>
                </a:solidFill>
                <a:effectLst>
                  <a:outerShdw blurRad="38100" dist="25400" dir="5400000" algn="ctr" rotWithShape="0">
                    <a:srgbClr val="6E747A">
                      <a:alpha val="43000"/>
                    </a:srgbClr>
                  </a:outerShdw>
                </a:effectLst>
              </a:rPr>
              <a:t>NTRODUCTION</a:t>
            </a:r>
          </a:p>
        </p:txBody>
      </p:sp>
      <p:sp>
        <p:nvSpPr>
          <p:cNvPr id="3" name="Content Placeholder 2">
            <a:extLst>
              <a:ext uri="{FF2B5EF4-FFF2-40B4-BE49-F238E27FC236}">
                <a16:creationId xmlns:a16="http://schemas.microsoft.com/office/drawing/2014/main" id="{60083D38-82D7-C8FD-028F-1A0967754CED}"/>
              </a:ext>
            </a:extLst>
          </p:cNvPr>
          <p:cNvSpPr>
            <a:spLocks noGrp="1"/>
          </p:cNvSpPr>
          <p:nvPr>
            <p:ph idx="1"/>
          </p:nvPr>
        </p:nvSpPr>
        <p:spPr>
          <a:xfrm>
            <a:off x="311085" y="1825625"/>
            <a:ext cx="5175315" cy="4351338"/>
          </a:xfrm>
        </p:spPr>
        <p:txBody>
          <a:bodyPr>
            <a:normAutofit/>
          </a:bodyPr>
          <a:lstStyle/>
          <a:p>
            <a:endParaRPr lang="en-US" sz="1800" dirty="0"/>
          </a:p>
          <a:p>
            <a:r>
              <a:rPr lang="en-US" sz="2400" dirty="0"/>
              <a:t>Python is a powerful programming language that can be used to develop a wide range of applications. One of the most popular is an ATM machine project. This project can be used to create an automated banking system that can be used by customers to access their accounts and perform transactions.</a:t>
            </a:r>
          </a:p>
          <a:p>
            <a:pPr marL="0" indent="0">
              <a:buNone/>
            </a:pPr>
            <a:endParaRPr lang="en-US" dirty="0"/>
          </a:p>
        </p:txBody>
      </p:sp>
      <p:pic>
        <p:nvPicPr>
          <p:cNvPr id="5" name="Picture 4">
            <a:extLst>
              <a:ext uri="{FF2B5EF4-FFF2-40B4-BE49-F238E27FC236}">
                <a16:creationId xmlns:a16="http://schemas.microsoft.com/office/drawing/2014/main" id="{A5024929-C69B-06C4-3A45-8D37424B04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7529" y="782425"/>
            <a:ext cx="6244471" cy="5394538"/>
          </a:xfrm>
          <a:prstGeom prst="rect">
            <a:avLst/>
          </a:prstGeom>
        </p:spPr>
      </p:pic>
    </p:spTree>
    <p:extLst>
      <p:ext uri="{BB962C8B-B14F-4D97-AF65-F5344CB8AC3E}">
        <p14:creationId xmlns:p14="http://schemas.microsoft.com/office/powerpoint/2010/main" val="816868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260E6-0A7A-8AC7-1254-295B7A929B9D}"/>
              </a:ext>
            </a:extLst>
          </p:cNvPr>
          <p:cNvSpPr>
            <a:spLocks noGrp="1"/>
          </p:cNvSpPr>
          <p:nvPr>
            <p:ph type="title"/>
          </p:nvPr>
        </p:nvSpPr>
        <p:spPr/>
        <p:txBody>
          <a:bodyPr/>
          <a:lstStyle/>
          <a:p>
            <a:pPr marL="0" indent="0" algn="ctr">
              <a:buNone/>
            </a:pPr>
            <a:r>
              <a:rPr lang="en-IN" sz="5400" u="sng" dirty="0">
                <a:ln w="0"/>
                <a:solidFill>
                  <a:schemeClr val="accent1"/>
                </a:solidFill>
                <a:effectLst>
                  <a:outerShdw blurRad="38100" dist="25400" dir="5400000" algn="ctr" rotWithShape="0">
                    <a:srgbClr val="6E747A">
                      <a:alpha val="43000"/>
                    </a:srgbClr>
                  </a:outerShdw>
                </a:effectLst>
                <a:latin typeface="+mj-lt"/>
                <a:ea typeface="+mj-ea"/>
                <a:cs typeface="+mj-cs"/>
              </a:rPr>
              <a:t>Goal of the project</a:t>
            </a:r>
          </a:p>
        </p:txBody>
      </p:sp>
      <p:sp>
        <p:nvSpPr>
          <p:cNvPr id="3" name="Content Placeholder 2">
            <a:extLst>
              <a:ext uri="{FF2B5EF4-FFF2-40B4-BE49-F238E27FC236}">
                <a16:creationId xmlns:a16="http://schemas.microsoft.com/office/drawing/2014/main" id="{D6AF08A5-FD45-9A8E-4EDB-9BD5ECD467BE}"/>
              </a:ext>
            </a:extLst>
          </p:cNvPr>
          <p:cNvSpPr>
            <a:spLocks noGrp="1"/>
          </p:cNvSpPr>
          <p:nvPr>
            <p:ph idx="1"/>
          </p:nvPr>
        </p:nvSpPr>
        <p:spPr/>
        <p:txBody>
          <a:bodyPr>
            <a:normAutofit fontScale="92500"/>
          </a:bodyPr>
          <a:lstStyle/>
          <a:p>
            <a:pPr>
              <a:lnSpc>
                <a:spcPct val="110000"/>
              </a:lnSpc>
            </a:pPr>
            <a:r>
              <a:rPr lang="en-US" sz="2400" dirty="0"/>
              <a:t>The goal of creating an ATM machine using Python is to simulate the basic functionalities of a real ATM machine, such as withdrawing cash, checking account balance, and depositing cash, among others.</a:t>
            </a:r>
          </a:p>
          <a:p>
            <a:pPr>
              <a:lnSpc>
                <a:spcPct val="110000"/>
              </a:lnSpc>
            </a:pPr>
            <a:r>
              <a:rPr lang="en-US" sz="2400" dirty="0"/>
              <a:t>The project aims to provide a user-friendly interface that allows users to interact with the system and perform transactions with ease. Additionally, the project should implement security features such as PIN verification and encryption to ensure the safety of user data and prevent unauthorized access to the system.</a:t>
            </a:r>
          </a:p>
          <a:p>
            <a:pPr>
              <a:lnSpc>
                <a:spcPct val="110000"/>
              </a:lnSpc>
            </a:pPr>
            <a:r>
              <a:rPr lang="en-US" sz="2400" dirty="0"/>
              <a:t>Overall, the main goal of the project is to create a functional and secure ATM machine using Python that can be used as a learning tool for individuals who want to learn more about programming and software development.</a:t>
            </a:r>
          </a:p>
        </p:txBody>
      </p:sp>
    </p:spTree>
    <p:extLst>
      <p:ext uri="{BB962C8B-B14F-4D97-AF65-F5344CB8AC3E}">
        <p14:creationId xmlns:p14="http://schemas.microsoft.com/office/powerpoint/2010/main" val="1868030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7C467-8A0E-61EC-25A1-925C346B39A6}"/>
              </a:ext>
            </a:extLst>
          </p:cNvPr>
          <p:cNvSpPr>
            <a:spLocks noGrp="1"/>
          </p:cNvSpPr>
          <p:nvPr>
            <p:ph type="title"/>
          </p:nvPr>
        </p:nvSpPr>
        <p:spPr/>
        <p:txBody>
          <a:bodyPr/>
          <a:lstStyle/>
          <a:p>
            <a:pPr algn="ctr"/>
            <a:r>
              <a:rPr lang="en-IN" u="sng" dirty="0">
                <a:ln w="0"/>
                <a:solidFill>
                  <a:schemeClr val="accent1"/>
                </a:solidFill>
                <a:effectLst>
                  <a:outerShdw blurRad="38100" dist="25400" dir="5400000" algn="ctr" rotWithShape="0">
                    <a:srgbClr val="6E747A">
                      <a:alpha val="43000"/>
                    </a:srgbClr>
                  </a:outerShdw>
                </a:effectLst>
              </a:rPr>
              <a:t>Design and Development</a:t>
            </a:r>
          </a:p>
        </p:txBody>
      </p:sp>
      <p:sp>
        <p:nvSpPr>
          <p:cNvPr id="6" name="Content Placeholder 5">
            <a:extLst>
              <a:ext uri="{FF2B5EF4-FFF2-40B4-BE49-F238E27FC236}">
                <a16:creationId xmlns:a16="http://schemas.microsoft.com/office/drawing/2014/main" id="{07EE9A2A-8040-BDB1-2607-060C6C2517F7}"/>
              </a:ext>
            </a:extLst>
          </p:cNvPr>
          <p:cNvSpPr>
            <a:spLocks noGrp="1"/>
          </p:cNvSpPr>
          <p:nvPr>
            <p:ph idx="1"/>
          </p:nvPr>
        </p:nvSpPr>
        <p:spPr/>
        <p:txBody>
          <a:bodyPr>
            <a:normAutofit lnSpcReduction="10000"/>
          </a:bodyPr>
          <a:lstStyle/>
          <a:p>
            <a:r>
              <a:rPr lang="en-US" sz="2400" dirty="0"/>
              <a:t>create_pin(): This method sets up a new PIN code for the user, and ensures that the PIN is 4 digits long. If the user enters an invalid PIN, they are prompted to enter a new one until they get it right.</a:t>
            </a:r>
          </a:p>
          <a:p>
            <a:endParaRPr lang="en-US" sz="2400" dirty="0"/>
          </a:p>
          <a:p>
            <a:r>
              <a:rPr lang="en-US" sz="2400" dirty="0"/>
              <a:t>handle_wrong_pin():This function is used to authenticate the user by matching his PIN with the account details stored in the accounts list. It takes user input for his PIN, and returns the user's account details if authentication is successful, and None otherwise.</a:t>
            </a:r>
          </a:p>
          <a:p>
            <a:endParaRPr lang="en-US" sz="2400" dirty="0"/>
          </a:p>
          <a:p>
            <a:r>
              <a:rPr lang="en-US" sz="2400" dirty="0"/>
              <a:t>check_balance(): This function is used to check the account balance of the authenticated user. It takes the user's account details as input, and returns the current balance.</a:t>
            </a:r>
          </a:p>
          <a:p>
            <a:pPr marL="0" indent="0">
              <a:buNone/>
            </a:pPr>
            <a:endParaRPr lang="en-IN" sz="2400" dirty="0"/>
          </a:p>
        </p:txBody>
      </p:sp>
    </p:spTree>
    <p:extLst>
      <p:ext uri="{BB962C8B-B14F-4D97-AF65-F5344CB8AC3E}">
        <p14:creationId xmlns:p14="http://schemas.microsoft.com/office/powerpoint/2010/main" val="32332758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7C467-8A0E-61EC-25A1-925C346B39A6}"/>
              </a:ext>
            </a:extLst>
          </p:cNvPr>
          <p:cNvSpPr>
            <a:spLocks noGrp="1"/>
          </p:cNvSpPr>
          <p:nvPr>
            <p:ph type="title"/>
          </p:nvPr>
        </p:nvSpPr>
        <p:spPr/>
        <p:txBody>
          <a:bodyPr/>
          <a:lstStyle/>
          <a:p>
            <a:pPr algn="ctr"/>
            <a:r>
              <a:rPr lang="en-IN" u="sng" dirty="0">
                <a:ln w="0"/>
                <a:solidFill>
                  <a:schemeClr val="accent1"/>
                </a:solidFill>
                <a:effectLst>
                  <a:outerShdw blurRad="38100" dist="25400" dir="5400000" algn="ctr" rotWithShape="0">
                    <a:srgbClr val="6E747A">
                      <a:alpha val="43000"/>
                    </a:srgbClr>
                  </a:outerShdw>
                </a:effectLst>
              </a:rPr>
              <a:t>Design and Development</a:t>
            </a:r>
          </a:p>
        </p:txBody>
      </p:sp>
      <p:sp>
        <p:nvSpPr>
          <p:cNvPr id="6" name="Content Placeholder 5">
            <a:extLst>
              <a:ext uri="{FF2B5EF4-FFF2-40B4-BE49-F238E27FC236}">
                <a16:creationId xmlns:a16="http://schemas.microsoft.com/office/drawing/2014/main" id="{07EE9A2A-8040-BDB1-2607-060C6C2517F7}"/>
              </a:ext>
            </a:extLst>
          </p:cNvPr>
          <p:cNvSpPr>
            <a:spLocks noGrp="1"/>
          </p:cNvSpPr>
          <p:nvPr>
            <p:ph idx="1"/>
          </p:nvPr>
        </p:nvSpPr>
        <p:spPr/>
        <p:txBody>
          <a:bodyPr>
            <a:normAutofit lnSpcReduction="10000"/>
          </a:bodyPr>
          <a:lstStyle/>
          <a:p>
            <a:r>
              <a:rPr lang="en-US" sz="2400" dirty="0"/>
              <a:t>deposit(): This function is used to deposit money into the authenticated user's account. It takes the user's account details and the deposit amount as input, and updates the account balance accordingly.</a:t>
            </a:r>
          </a:p>
          <a:p>
            <a:endParaRPr lang="en-US" sz="2400" dirty="0"/>
          </a:p>
          <a:p>
            <a:r>
              <a:rPr lang="en-US" sz="2400" dirty="0"/>
              <a:t>withdraw(): This function is used to withdraw money from the authenticated user's account. It takes the user's account details and the withdrawal amount as input, and updates the account balance if sufficient funds are available.</a:t>
            </a:r>
          </a:p>
          <a:p>
            <a:endParaRPr lang="en-US" sz="2400" dirty="0"/>
          </a:p>
          <a:p>
            <a:r>
              <a:rPr lang="en-US" sz="2400" dirty="0"/>
              <a:t>main(): This function is the main program that controls the flow of the ATM machine. It provides the user with a menu of options to choose from, including creating a new account, logging in, checking balance, depositing, withdrawing, and logging out.</a:t>
            </a:r>
          </a:p>
          <a:p>
            <a:endParaRPr lang="en-IN" sz="1800" dirty="0"/>
          </a:p>
        </p:txBody>
      </p:sp>
    </p:spTree>
    <p:extLst>
      <p:ext uri="{BB962C8B-B14F-4D97-AF65-F5344CB8AC3E}">
        <p14:creationId xmlns:p14="http://schemas.microsoft.com/office/powerpoint/2010/main" val="2301507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id="{07EE9A2A-8040-BDB1-2607-060C6C2517F7}"/>
              </a:ext>
            </a:extLst>
          </p:cNvPr>
          <p:cNvSpPr>
            <a:spLocks noGrp="1"/>
          </p:cNvSpPr>
          <p:nvPr>
            <p:ph idx="1"/>
          </p:nvPr>
        </p:nvSpPr>
        <p:spPr/>
        <p:txBody>
          <a:bodyPr>
            <a:normAutofit fontScale="62500" lnSpcReduction="2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lnSpc>
                <a:spcPct val="110000"/>
              </a:lnSpc>
              <a:buNone/>
            </a:pPr>
            <a:r>
              <a:rPr lang="en-IN" sz="3800" dirty="0"/>
              <a:t>The user has selected the option "1" to create a new PIN for the ATM. The program prompts the user to enter a new PIN by displaying "CREATE YOUR PIN:" on the screen. The user then enters the new PIN by typing the digits. The program does not display the PIN on the screen but instead displays an asterisk (*) for each character typed, to maintain security and prevent anyone from seeing the PIN.</a:t>
            </a:r>
          </a:p>
          <a:p>
            <a:pPr marL="0" indent="0">
              <a:buNone/>
            </a:pPr>
            <a:endParaRPr lang="en-US" sz="3500" dirty="0"/>
          </a:p>
          <a:p>
            <a:pPr marL="0" indent="0">
              <a:buNone/>
            </a:pPr>
            <a:endParaRPr lang="en-US" sz="3500" dirty="0"/>
          </a:p>
          <a:p>
            <a:pPr marL="0" indent="0">
              <a:buNone/>
            </a:pPr>
            <a:endParaRPr lang="en-US" sz="2400" dirty="0"/>
          </a:p>
        </p:txBody>
      </p:sp>
      <p:pic>
        <p:nvPicPr>
          <p:cNvPr id="4" name="Picture 3">
            <a:extLst>
              <a:ext uri="{FF2B5EF4-FFF2-40B4-BE49-F238E27FC236}">
                <a16:creationId xmlns:a16="http://schemas.microsoft.com/office/drawing/2014/main" id="{4D8B6800-47D2-1812-3DC9-6B489F3AED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000" y="1583704"/>
            <a:ext cx="9952000" cy="2139884"/>
          </a:xfrm>
          <a:prstGeom prst="rect">
            <a:avLst/>
          </a:prstGeom>
        </p:spPr>
      </p:pic>
    </p:spTree>
    <p:extLst>
      <p:ext uri="{BB962C8B-B14F-4D97-AF65-F5344CB8AC3E}">
        <p14:creationId xmlns:p14="http://schemas.microsoft.com/office/powerpoint/2010/main" val="4186438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id="{07EE9A2A-8040-BDB1-2607-060C6C2517F7}"/>
              </a:ext>
            </a:extLst>
          </p:cNvPr>
          <p:cNvSpPr>
            <a:spLocks noGrp="1"/>
          </p:cNvSpPr>
          <p:nvPr>
            <p:ph idx="1"/>
          </p:nvPr>
        </p:nvSpPr>
        <p:spPr/>
        <p:txBody>
          <a:bodyPr>
            <a:normAutofit lnSpcReduction="1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dirty="0"/>
              <a:t>After the user successfully sets their PIN as "1234", the program prompts the user to enter "1" to continue or "2" to exit. The user enters "1", so the program displays the main menu options again and prompts the user to enter their choice of transaction.</a:t>
            </a:r>
          </a:p>
        </p:txBody>
      </p:sp>
      <p:pic>
        <p:nvPicPr>
          <p:cNvPr id="4" name="Picture 3">
            <a:extLst>
              <a:ext uri="{FF2B5EF4-FFF2-40B4-BE49-F238E27FC236}">
                <a16:creationId xmlns:a16="http://schemas.microsoft.com/office/drawing/2014/main" id="{F7B804FF-7CFD-C466-F2FE-F9CA01616E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086" y="1621410"/>
            <a:ext cx="10233800" cy="2300140"/>
          </a:xfrm>
          <a:prstGeom prst="rect">
            <a:avLst/>
          </a:prstGeom>
        </p:spPr>
      </p:pic>
    </p:spTree>
    <p:extLst>
      <p:ext uri="{BB962C8B-B14F-4D97-AF65-F5344CB8AC3E}">
        <p14:creationId xmlns:p14="http://schemas.microsoft.com/office/powerpoint/2010/main" val="1260780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id="{07EE9A2A-8040-BDB1-2607-060C6C2517F7}"/>
              </a:ext>
            </a:extLst>
          </p:cNvPr>
          <p:cNvSpPr>
            <a:spLocks noGrp="1"/>
          </p:cNvSpPr>
          <p:nvPr>
            <p:ph idx="1"/>
          </p:nvPr>
        </p:nvSpPr>
        <p:spPr/>
        <p:txBody>
          <a:bodyPr>
            <a:normAutofit fontScale="92500" lnSpcReduction="1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600" dirty="0"/>
              <a:t>Then the he user has chosen to deposit money and has successfully completed the transaction. The ATM machine prompts the user to enter their PIN, which is "1234" in this case. Then, the user is asked to enter the amount they want to deposit, which is "50000" in this case. Finally, the ATM machine confirms that the deposit was successful.</a:t>
            </a:r>
          </a:p>
        </p:txBody>
      </p:sp>
      <p:pic>
        <p:nvPicPr>
          <p:cNvPr id="5" name="Picture 4">
            <a:extLst>
              <a:ext uri="{FF2B5EF4-FFF2-40B4-BE49-F238E27FC236}">
                <a16:creationId xmlns:a16="http://schemas.microsoft.com/office/drawing/2014/main" id="{04D6F2AA-6AEB-FA5E-1968-FA4182505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619" y="1690688"/>
            <a:ext cx="9728461" cy="2570227"/>
          </a:xfrm>
          <a:prstGeom prst="rect">
            <a:avLst/>
          </a:prstGeom>
        </p:spPr>
      </p:pic>
    </p:spTree>
    <p:extLst>
      <p:ext uri="{BB962C8B-B14F-4D97-AF65-F5344CB8AC3E}">
        <p14:creationId xmlns:p14="http://schemas.microsoft.com/office/powerpoint/2010/main" val="24943118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id="{07EE9A2A-8040-BDB1-2607-060C6C2517F7}"/>
              </a:ext>
            </a:extLst>
          </p:cNvPr>
          <p:cNvSpPr>
            <a:spLocks noGrp="1"/>
          </p:cNvSpPr>
          <p:nvPr>
            <p:ph idx="1"/>
          </p:nvPr>
        </p:nvSpPr>
        <p:spPr/>
        <p:txBody>
          <a:bodyPr>
            <a:normAutofit fontScale="85000" lnSpcReduction="1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600" dirty="0"/>
              <a:t>The user is attempting to withdraw money from their account. They first enter their PIN to authenticate themselves. Then they are prompted to enter the amount they want to withdraw. In this case, they initially tried to withdraw an amount greater than the maximum withdrawal limit of 25000, so they received an error message. They then attempted to withdraw 20000 which is within the limit, so the transaction was successful and they received a message confirming the withdrawal.</a:t>
            </a:r>
          </a:p>
        </p:txBody>
      </p:sp>
      <p:pic>
        <p:nvPicPr>
          <p:cNvPr id="4" name="Picture 3">
            <a:extLst>
              <a:ext uri="{FF2B5EF4-FFF2-40B4-BE49-F238E27FC236}">
                <a16:creationId xmlns:a16="http://schemas.microsoft.com/office/drawing/2014/main" id="{CE6856D2-6817-9F0C-2E8E-9EC9B659A7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0388" y="1690688"/>
            <a:ext cx="10373412" cy="2494813"/>
          </a:xfrm>
          <a:prstGeom prst="rect">
            <a:avLst/>
          </a:prstGeom>
        </p:spPr>
      </p:pic>
    </p:spTree>
    <p:extLst>
      <p:ext uri="{BB962C8B-B14F-4D97-AF65-F5344CB8AC3E}">
        <p14:creationId xmlns:p14="http://schemas.microsoft.com/office/powerpoint/2010/main" val="3150192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655</TotalTime>
  <Words>950</Words>
  <Application>Microsoft Office PowerPoint</Application>
  <PresentationFormat>Widescreen</PresentationFormat>
  <Paragraphs>88</Paragraphs>
  <Slides>14</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19" baseType="lpstr">
      <vt:lpstr>Arial</vt:lpstr>
      <vt:lpstr>Corbel</vt:lpstr>
      <vt:lpstr>Wingdings</vt:lpstr>
      <vt:lpstr>Depth</vt:lpstr>
      <vt:lpstr>Packager Shell Object</vt:lpstr>
      <vt:lpstr>ATM using Python</vt:lpstr>
      <vt:lpstr>INTRODUCTION</vt:lpstr>
      <vt:lpstr>Goal of the project</vt:lpstr>
      <vt:lpstr>Design and Development</vt:lpstr>
      <vt:lpstr>Design and Development</vt:lpstr>
      <vt:lpstr>SUMMARY OF CODE</vt:lpstr>
      <vt:lpstr>SUMMARY OF CODE</vt:lpstr>
      <vt:lpstr>SUMMARY OF CODE</vt:lpstr>
      <vt:lpstr>SUMMARY OF CODE</vt:lpstr>
      <vt:lpstr>SUMMARY OF CODE</vt:lpstr>
      <vt:lpstr>DEMO</vt:lpstr>
      <vt:lpstr>REFERENCES</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ATM using Python</dc:title>
  <dc:creator>subhamitakanungo .</dc:creator>
  <cp:lastModifiedBy>subhamitakanungo .</cp:lastModifiedBy>
  <cp:revision>4</cp:revision>
  <dcterms:created xsi:type="dcterms:W3CDTF">2023-03-22T07:34:04Z</dcterms:created>
  <dcterms:modified xsi:type="dcterms:W3CDTF">2023-03-27T16:25:57Z</dcterms:modified>
</cp:coreProperties>
</file>

<file path=docProps/thumbnail.jpeg>
</file>